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6"/>
  </p:notesMasterIdLst>
  <p:handoutMasterIdLst>
    <p:handoutMasterId r:id="rId17"/>
  </p:handoutMasterIdLst>
  <p:sldIdLst>
    <p:sldId id="291" r:id="rId2"/>
    <p:sldId id="263" r:id="rId3"/>
    <p:sldId id="280" r:id="rId4"/>
    <p:sldId id="292" r:id="rId5"/>
    <p:sldId id="277" r:id="rId6"/>
    <p:sldId id="288" r:id="rId7"/>
    <p:sldId id="279" r:id="rId8"/>
    <p:sldId id="272" r:id="rId9"/>
    <p:sldId id="273" r:id="rId10"/>
    <p:sldId id="275" r:id="rId11"/>
    <p:sldId id="294" r:id="rId12"/>
    <p:sldId id="293" r:id="rId13"/>
    <p:sldId id="295" r:id="rId14"/>
    <p:sldId id="290" r:id="rId1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333399"/>
    <a:srgbClr val="FFCC66"/>
    <a:srgbClr val="363080"/>
    <a:srgbClr val="5850A5"/>
    <a:srgbClr val="342F61"/>
    <a:srgbClr val="463F83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2" autoAdjust="0"/>
    <p:restoredTop sz="98098" autoAdjust="0"/>
  </p:normalViewPr>
  <p:slideViewPr>
    <p:cSldViewPr>
      <p:cViewPr varScale="1">
        <p:scale>
          <a:sx n="106" d="100"/>
          <a:sy n="106" d="100"/>
        </p:scale>
        <p:origin x="123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250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5" y="0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1285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5" y="9371285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BF3431-3655-4DDD-8CAC-28B8952BB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78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5" y="0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285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5" y="9371285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D216A5D-B223-4C70-90F6-A4CDC224FA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6139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B2FBA4-C7DB-4D2D-A862-9DB3AB32FC0F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674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A7D66F-1FE2-4F1C-B4C6-5131AAD1B95E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695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B2FBA4-C7DB-4D2D-A862-9DB3AB32FC0F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9525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B2FBA4-C7DB-4D2D-A862-9DB3AB32FC0F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674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B2FBA4-C7DB-4D2D-A862-9DB3AB32FC0F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2943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B2FBA4-C7DB-4D2D-A862-9DB3AB32FC0F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674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B2FBA4-C7DB-4D2D-A862-9DB3AB32FC0F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674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B2FBA4-C7DB-4D2D-A862-9DB3AB32FC0F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674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B2FBA4-C7DB-4D2D-A862-9DB3AB32FC0F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674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80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16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82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46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642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530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23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95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88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80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12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88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38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2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45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2F63E73-8A7B-453C-966E-524078EED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8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>
    <p:wipe dir="r"/>
  </p:transition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CAcQjRxqFQoTCP-a9JrB3sYCFWgkpgod7AkKvQ&amp;url=http://globe-views.com/dreams/computer.html&amp;ei=MgqnVf-5LujImAXsk6joCw&amp;psig=AFQjCNGY_q4hxvXfpwtz7p9S1uQ-kyxP4g&amp;ust=143709681123164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CAcQjRxqFQoTCP-a9JrB3sYCFWgkpgod7AkKvQ&amp;url=http://globe-views.com/dreams/computer.html&amp;ei=MgqnVf-5LujImAXsk6joCw&amp;psig=AFQjCNGY_q4hxvXfpwtz7p9S1uQ-kyxP4g&amp;ust=143709681123164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mdj@erc.kr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D4CB1C-68A6-49AF-9ED3-CE2782E3B51C}"/>
              </a:ext>
            </a:extLst>
          </p:cNvPr>
          <p:cNvSpPr txBox="1"/>
          <p:nvPr/>
        </p:nvSpPr>
        <p:spPr>
          <a:xfrm>
            <a:off x="3754488" y="1670901"/>
            <a:ext cx="486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000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</a:t>
            </a:r>
            <a:r>
              <a:rPr lang="en-US" altLang="ko-KR" sz="4000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4000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이알씨</a:t>
            </a:r>
            <a:r>
              <a:rPr lang="ko-KR" altLang="en-US" sz="4000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제품 소개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CD2369C-73D3-45F0-A89C-B8AAEFFCC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7" y="4833157"/>
            <a:ext cx="1902861" cy="646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14F5FA-8262-4B3F-A383-EB6A68FD22E9}"/>
              </a:ext>
            </a:extLst>
          </p:cNvPr>
          <p:cNvSpPr txBox="1"/>
          <p:nvPr/>
        </p:nvSpPr>
        <p:spPr>
          <a:xfrm>
            <a:off x="5144566" y="5553237"/>
            <a:ext cx="195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</a:t>
            </a:r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 알 씨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4016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CC49F-706E-4757-8739-9A6183951E07}"/>
              </a:ext>
            </a:extLst>
          </p:cNvPr>
          <p:cNvSpPr txBox="1"/>
          <p:nvPr/>
        </p:nvSpPr>
        <p:spPr>
          <a:xfrm>
            <a:off x="2099556" y="1153775"/>
            <a:ext cx="7704856" cy="430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63500" algn="just" fontAlgn="base" latinLnBrk="1">
              <a:lnSpc>
                <a:spcPct val="150000"/>
              </a:lnSpc>
            </a:pPr>
            <a:r>
              <a:rPr lang="en-US" altLang="ko-KR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도어운동에너지 및 인장</a:t>
            </a:r>
            <a:r>
              <a:rPr lang="en-US" altLang="ko-KR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b="1" u="sng" kern="0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압축력</a:t>
            </a:r>
            <a:r>
              <a:rPr lang="ko-KR" altLang="en-US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측정기 </a:t>
            </a:r>
          </a:p>
          <a:p>
            <a:pPr marL="63500" marR="63500" algn="just" fontAlgn="base" latinLnBrk="1">
              <a:lnSpc>
                <a:spcPct val="150000"/>
              </a:lnSpc>
            </a:pP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기존 측정기의 끼임 현상과 마찰에 의한 측정오차를 최소화한 설계</a:t>
            </a:r>
            <a:endParaRPr lang="en-US" altLang="ko-KR" sz="1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algn="just" fontAlgn="base" latinLnBrk="1">
              <a:lnSpc>
                <a:spcPct val="150000"/>
              </a:lnSpc>
            </a:pP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정확한 측정이 가능</a:t>
            </a: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도어운동에너지 자동 계산</a:t>
            </a:r>
            <a:endParaRPr lang="en-US" altLang="ko-KR" sz="1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algn="just" fontAlgn="base" latinLnBrk="1">
              <a:lnSpc>
                <a:spcPct val="150000"/>
              </a:lnSpc>
            </a:pPr>
            <a:endParaRPr lang="ko-KR" altLang="en-US" sz="105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63500" algn="just" fontAlgn="base" latinLnBrk="1">
              <a:lnSpc>
                <a:spcPct val="150000"/>
              </a:lnSpc>
            </a:pPr>
            <a:r>
              <a:rPr lang="en-US" altLang="ko-KR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일체형 설계</a:t>
            </a:r>
          </a:p>
          <a:p>
            <a:pPr algn="just" fontAlgn="base" latinLnBrk="1">
              <a:lnSpc>
                <a:spcPct val="150000"/>
              </a:lnSpc>
            </a:pP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도어운동에너지와 </a:t>
            </a:r>
            <a:r>
              <a:rPr lang="ko-KR" altLang="en-US" sz="1600" kern="0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인장력</a:t>
            </a: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600" kern="0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압축력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측정이 모두 가능한 일체형 측정기</a:t>
            </a:r>
            <a:endParaRPr lang="en-US" altLang="ko-KR" sz="1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fontAlgn="base" latinLnBrk="1">
              <a:lnSpc>
                <a:spcPct val="150000"/>
              </a:lnSpc>
            </a:pP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한 개의 측정기로 도어운동에너지</a:t>
            </a: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에스컬레이터 핸드레일 장력측정</a:t>
            </a:r>
            <a:endParaRPr lang="en-US" altLang="ko-KR" sz="1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fontAlgn="base" latinLnBrk="1">
              <a:lnSpc>
                <a:spcPct val="150000"/>
              </a:lnSpc>
            </a:pPr>
            <a:endParaRPr lang="ko-KR" altLang="en-US" sz="10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63500" algn="just" fontAlgn="base" latinLnBrk="1">
              <a:lnSpc>
                <a:spcPct val="150000"/>
              </a:lnSpc>
            </a:pPr>
            <a:r>
              <a:rPr lang="en-US" altLang="ko-KR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측정범위 확장</a:t>
            </a:r>
          </a:p>
          <a:p>
            <a:pPr algn="just" fontAlgn="base" latinLnBrk="1">
              <a:lnSpc>
                <a:spcPct val="150000"/>
              </a:lnSpc>
            </a:pP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기존 </a:t>
            </a: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50kgf(500N) 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측정범위를 </a:t>
            </a: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100kgf(1000N) 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또는 </a:t>
            </a: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150kgf(1500N) 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 </a:t>
            </a:r>
            <a:endParaRPr lang="en-US" altLang="ko-KR" sz="1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fontAlgn="base" latinLnBrk="1">
              <a:lnSpc>
                <a:spcPct val="150000"/>
              </a:lnSpc>
            </a:pP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고객의 용도에 따라 주문제작가능</a:t>
            </a:r>
          </a:p>
          <a:p>
            <a:endParaRPr lang="ko-KR" altLang="en-US" dirty="0"/>
          </a:p>
        </p:txBody>
      </p:sp>
      <p:pic>
        <p:nvPicPr>
          <p:cNvPr id="4097" name="_x476099800">
            <a:extLst>
              <a:ext uri="{FF2B5EF4-FFF2-40B4-BE49-F238E27FC236}">
                <a16:creationId xmlns:a16="http://schemas.microsoft.com/office/drawing/2014/main" id="{8EDEBD15-75A4-4B0C-853B-BB4C7CC6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66" y="5265205"/>
            <a:ext cx="2412268" cy="11265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7ADC2BDA-2375-4D25-AD93-68C7B7AF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4718485" cy="5511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KES (</a:t>
            </a:r>
            <a:r>
              <a:rPr lang="ko-KR" altLang="en-US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도어운동 에너지</a:t>
            </a:r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411917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B2E213D6-DAFC-4B07-BEEC-68FD39F7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688" y="548680"/>
            <a:ext cx="4434365" cy="5511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5. 3</a:t>
            </a:r>
            <a:r>
              <a:rPr lang="ko-KR" altLang="en-US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축 외장가속도 센서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CB5171-9457-4D10-8092-158F61706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8" y="3924984"/>
            <a:ext cx="1871004" cy="23738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678C16-785D-4647-B340-8BC32CF1792B}"/>
              </a:ext>
            </a:extLst>
          </p:cNvPr>
          <p:cNvSpPr txBox="1"/>
          <p:nvPr/>
        </p:nvSpPr>
        <p:spPr>
          <a:xfrm>
            <a:off x="2145965" y="1700808"/>
            <a:ext cx="71903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en-US" altLang="ko-KR" u="sng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Vscope</a:t>
            </a:r>
            <a:r>
              <a:rPr lang="ko-KR" altLang="en-US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용 </a:t>
            </a:r>
            <a:r>
              <a:rPr lang="en-US" altLang="ko-KR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축 외장가속도센서</a:t>
            </a:r>
            <a:endParaRPr lang="en-US" altLang="ko-KR" u="sng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엘리베이터의 추락방지 시험용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에스컬레이터의 감속도 시험용</a:t>
            </a: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별도의 시험 지그 필요</a:t>
            </a: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고객의 필요에 맞게 주문제작 가능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sz="160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47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BB4A38-5740-45C6-B9CE-B8F0A3B6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6374669" cy="5511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lang="ko-KR" altLang="en-US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승강기 상태감시 시스템 </a:t>
            </a:r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eCMS</a:t>
            </a:r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E1AA4B-49BB-49EC-B254-00A61B7E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951" y="1664805"/>
            <a:ext cx="712638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승강기</a:t>
            </a:r>
            <a:r>
              <a:rPr lang="en-US" altLang="ko-KR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엘리베이터 및 에스컬레이터</a:t>
            </a:r>
            <a:r>
              <a:rPr lang="en-US" altLang="ko-KR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원격상태 진단장비</a:t>
            </a:r>
            <a:endParaRPr lang="en-US" altLang="ko-KR" b="1" u="sng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승강기의 상태를 지속적으로 모니터링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고장상태 예지 및 위험상황</a:t>
            </a: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판단에 활용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endParaRPr lang="ko-KR" altLang="en-US" b="1" u="sng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승강기의 진동</a:t>
            </a:r>
            <a:r>
              <a:rPr lang="en-US" altLang="ko-KR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소음</a:t>
            </a:r>
            <a:r>
              <a:rPr lang="en-US" altLang="ko-KR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전류</a:t>
            </a:r>
            <a:r>
              <a:rPr lang="en-US" altLang="ko-KR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속도</a:t>
            </a:r>
            <a:r>
              <a:rPr lang="en-US" altLang="ko-KR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u="sng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온도 등의 상태를 감시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376BFC7-CCC7-47AA-B8D7-31BDE2081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6" y="4113076"/>
            <a:ext cx="2879812" cy="1608406"/>
          </a:xfrm>
          <a:prstGeom prst="rect">
            <a:avLst/>
          </a:prstGeom>
        </p:spPr>
      </p:pic>
      <p:pic>
        <p:nvPicPr>
          <p:cNvPr id="6" name="Picture 2">
            <a:hlinkClick r:id="rId3"/>
            <a:extLst>
              <a:ext uri="{FF2B5EF4-FFF2-40B4-BE49-F238E27FC236}">
                <a16:creationId xmlns:a16="http://schemas.microsoft.com/office/drawing/2014/main" id="{C9F5A6A3-66BE-42A4-91CF-DC9A69B6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992" y="4098012"/>
            <a:ext cx="2022334" cy="144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72">
            <a:extLst>
              <a:ext uri="{FF2B5EF4-FFF2-40B4-BE49-F238E27FC236}">
                <a16:creationId xmlns:a16="http://schemas.microsoft.com/office/drawing/2014/main" id="{B6FF3028-1058-4CCF-993E-E3F024C0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924" y="5611016"/>
            <a:ext cx="3636404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b="1" dirty="0" err="1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eCMS</a:t>
            </a:r>
            <a:r>
              <a:rPr lang="en-US" altLang="ko-KR" sz="12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서버</a:t>
            </a:r>
            <a:endParaRPr lang="en-US" altLang="ko-KR" sz="12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다수의 측정 장치로부터  데이터의 수집 및 분석</a:t>
            </a:r>
          </a:p>
        </p:txBody>
      </p:sp>
      <p:sp>
        <p:nvSpPr>
          <p:cNvPr id="8" name="TextBox 172">
            <a:extLst>
              <a:ext uri="{FF2B5EF4-FFF2-40B4-BE49-F238E27FC236}">
                <a16:creationId xmlns:a16="http://schemas.microsoft.com/office/drawing/2014/main" id="{2577D7BE-F5FA-431E-B482-AA04CF2F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599" y="5628967"/>
            <a:ext cx="3636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b="1" dirty="0" err="1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eCMS</a:t>
            </a:r>
            <a:r>
              <a:rPr lang="en-US" altLang="ko-KR" sz="12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측정장치</a:t>
            </a:r>
            <a:r>
              <a:rPr lang="en-US" altLang="ko-KR" sz="12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(DAQ)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E723CDBD-171A-4A65-85EA-B4B20703622C}"/>
              </a:ext>
            </a:extLst>
          </p:cNvPr>
          <p:cNvCxnSpPr>
            <a:cxnSpLocks/>
          </p:cNvCxnSpPr>
          <p:nvPr/>
        </p:nvCxnSpPr>
        <p:spPr>
          <a:xfrm>
            <a:off x="5339408" y="4917279"/>
            <a:ext cx="533124" cy="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6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D01F96CF-874F-4EAD-8FBD-EB5E8774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339" y="571797"/>
            <a:ext cx="6767225" cy="5511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6-1. </a:t>
            </a:r>
            <a:r>
              <a:rPr lang="ko-KR" altLang="en-US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승강기 상태감시 시스템 구성도 </a:t>
            </a:r>
          </a:p>
        </p:txBody>
      </p:sp>
      <p:pic>
        <p:nvPicPr>
          <p:cNvPr id="6" name="Picture 2" descr="FT822">
            <a:extLst>
              <a:ext uri="{FF2B5EF4-FFF2-40B4-BE49-F238E27FC236}">
                <a16:creationId xmlns:a16="http://schemas.microsoft.com/office/drawing/2014/main" id="{AFEC51B0-10AC-4A59-BCF6-9033333D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47" y="2718961"/>
            <a:ext cx="1990725" cy="22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B61FEA8-6DDC-467D-A5C1-90173B2DA07D}"/>
              </a:ext>
            </a:extLst>
          </p:cNvPr>
          <p:cNvSpPr/>
          <p:nvPr/>
        </p:nvSpPr>
        <p:spPr bwMode="auto">
          <a:xfrm>
            <a:off x="4037756" y="2254913"/>
            <a:ext cx="1196975" cy="1454150"/>
          </a:xfrm>
          <a:prstGeom prst="rect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8" name="TextBox 142">
            <a:extLst>
              <a:ext uri="{FF2B5EF4-FFF2-40B4-BE49-F238E27FC236}">
                <a16:creationId xmlns:a16="http://schemas.microsoft.com/office/drawing/2014/main" id="{BE279B4A-ACA8-4CC0-94FF-7EBA284AA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45" y="1741598"/>
            <a:ext cx="719138" cy="2154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8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가속도센서</a:t>
            </a:r>
            <a:endParaRPr lang="en-US" altLang="ko-KR" sz="8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CA588C5A-ED8A-43E3-88D2-7A91D91F9B73}"/>
              </a:ext>
            </a:extLst>
          </p:cNvPr>
          <p:cNvSpPr/>
          <p:nvPr/>
        </p:nvSpPr>
        <p:spPr bwMode="auto">
          <a:xfrm>
            <a:off x="4573861" y="2935184"/>
            <a:ext cx="120650" cy="1254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CBBEF36-7B92-49FF-B6B8-D730190CD8BF}"/>
              </a:ext>
            </a:extLst>
          </p:cNvPr>
          <p:cNvSpPr/>
          <p:nvPr/>
        </p:nvSpPr>
        <p:spPr bwMode="auto">
          <a:xfrm>
            <a:off x="4367487" y="2935184"/>
            <a:ext cx="119063" cy="1254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C0BB89A4-6155-413B-97A6-9073DC142860}"/>
              </a:ext>
            </a:extLst>
          </p:cNvPr>
          <p:cNvSpPr/>
          <p:nvPr/>
        </p:nvSpPr>
        <p:spPr bwMode="auto">
          <a:xfrm>
            <a:off x="4367487" y="3124096"/>
            <a:ext cx="119063" cy="127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338DD05-C9B8-451D-92CA-204A096E7468}"/>
              </a:ext>
            </a:extLst>
          </p:cNvPr>
          <p:cNvSpPr/>
          <p:nvPr/>
        </p:nvSpPr>
        <p:spPr bwMode="auto">
          <a:xfrm>
            <a:off x="4781824" y="2935184"/>
            <a:ext cx="119062" cy="1254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4C5064C-9866-460E-828E-4FE75111DCFB}"/>
              </a:ext>
            </a:extLst>
          </p:cNvPr>
          <p:cNvSpPr/>
          <p:nvPr/>
        </p:nvSpPr>
        <p:spPr bwMode="auto">
          <a:xfrm>
            <a:off x="4573861" y="3124096"/>
            <a:ext cx="120650" cy="127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B077133-17C1-4382-A3DD-63304BB144E4}"/>
              </a:ext>
            </a:extLst>
          </p:cNvPr>
          <p:cNvSpPr/>
          <p:nvPr/>
        </p:nvSpPr>
        <p:spPr bwMode="auto">
          <a:xfrm>
            <a:off x="4781824" y="3124096"/>
            <a:ext cx="119062" cy="127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4297F99-53A3-4D2E-B66D-77267169226A}"/>
              </a:ext>
            </a:extLst>
          </p:cNvPr>
          <p:cNvSpPr/>
          <p:nvPr/>
        </p:nvSpPr>
        <p:spPr bwMode="auto">
          <a:xfrm>
            <a:off x="4367487" y="3314596"/>
            <a:ext cx="119063" cy="1254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BC41D1F-2D1E-42A7-BEEA-971959D2395A}"/>
              </a:ext>
            </a:extLst>
          </p:cNvPr>
          <p:cNvSpPr/>
          <p:nvPr/>
        </p:nvSpPr>
        <p:spPr bwMode="auto">
          <a:xfrm>
            <a:off x="4573861" y="3314596"/>
            <a:ext cx="120650" cy="1254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7" name="TextBox 304">
            <a:extLst>
              <a:ext uri="{FF2B5EF4-FFF2-40B4-BE49-F238E27FC236}">
                <a16:creationId xmlns:a16="http://schemas.microsoft.com/office/drawing/2014/main" id="{1307C5E6-B9A3-4DFF-9C17-B8B03DCE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461" y="2325583"/>
            <a:ext cx="137953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1200" b="1" spc="-150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측정 및 </a:t>
            </a:r>
            <a:endParaRPr lang="en-US" altLang="ko-KR" sz="1200" b="1" spc="-150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1200" b="1" spc="-150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감지 장치 </a:t>
            </a:r>
            <a:r>
              <a:rPr lang="en-US" altLang="ko-KR" sz="12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(DAQ)</a:t>
            </a:r>
          </a:p>
        </p:txBody>
      </p:sp>
      <p:pic>
        <p:nvPicPr>
          <p:cNvPr id="18" name="Picture 2">
            <a:hlinkClick r:id="rId3"/>
            <a:extLst>
              <a:ext uri="{FF2B5EF4-FFF2-40B4-BE49-F238E27FC236}">
                <a16:creationId xmlns:a16="http://schemas.microsoft.com/office/drawing/2014/main" id="{795EE5F5-A262-412D-A72A-58973243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713" y="2811414"/>
            <a:ext cx="1208642" cy="86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2BCA6C3D-507E-47E9-BF2D-8BCA9FDFE14C}"/>
              </a:ext>
            </a:extLst>
          </p:cNvPr>
          <p:cNvSpPr/>
          <p:nvPr/>
        </p:nvSpPr>
        <p:spPr bwMode="auto">
          <a:xfrm>
            <a:off x="4781824" y="3314596"/>
            <a:ext cx="119062" cy="1254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7CED5AC-E316-42CB-9469-A9C5F1615F4F}"/>
              </a:ext>
            </a:extLst>
          </p:cNvPr>
          <p:cNvSpPr/>
          <p:nvPr/>
        </p:nvSpPr>
        <p:spPr bwMode="auto">
          <a:xfrm>
            <a:off x="4167461" y="3487633"/>
            <a:ext cx="120650" cy="127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cxnSp>
        <p:nvCxnSpPr>
          <p:cNvPr id="21" name="꺾인 연결선 53">
            <a:extLst>
              <a:ext uri="{FF2B5EF4-FFF2-40B4-BE49-F238E27FC236}">
                <a16:creationId xmlns:a16="http://schemas.microsoft.com/office/drawing/2014/main" id="{8A7ED11C-A781-4D85-ABDF-19490A6E2BF1}"/>
              </a:ext>
            </a:extLst>
          </p:cNvPr>
          <p:cNvCxnSpPr>
            <a:cxnSpLocks/>
            <a:stCxn id="20" idx="1"/>
          </p:cNvCxnSpPr>
          <p:nvPr/>
        </p:nvCxnSpPr>
        <p:spPr bwMode="auto">
          <a:xfrm rot="10800000">
            <a:off x="3192110" y="3243979"/>
            <a:ext cx="975353" cy="307154"/>
          </a:xfrm>
          <a:prstGeom prst="bentConnector3">
            <a:avLst>
              <a:gd name="adj1" fmla="val 50000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172">
            <a:extLst>
              <a:ext uri="{FF2B5EF4-FFF2-40B4-BE49-F238E27FC236}">
                <a16:creationId xmlns:a16="http://schemas.microsoft.com/office/drawing/2014/main" id="{B99A5D66-7C93-4B22-B088-BE325C8AC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7" y="3666703"/>
            <a:ext cx="19925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CMS </a:t>
            </a:r>
            <a:r>
              <a:rPr lang="ko-KR" altLang="en-US" sz="12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서버</a:t>
            </a:r>
            <a:endParaRPr lang="en-US" altLang="ko-KR" sz="12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다수의 측정 장치로부터    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데이터의 수집 및 분석</a:t>
            </a:r>
            <a:endParaRPr lang="en-US" altLang="ko-KR" sz="11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ctr">
              <a:buFontTx/>
              <a:buChar char="-"/>
            </a:pPr>
            <a:endParaRPr lang="en-US" altLang="ko-KR" sz="11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ko-KR" altLang="en-US" sz="11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CF5500AB-6E80-43F5-9363-6AC742170443}"/>
              </a:ext>
            </a:extLst>
          </p:cNvPr>
          <p:cNvSpPr/>
          <p:nvPr/>
        </p:nvSpPr>
        <p:spPr bwMode="auto">
          <a:xfrm>
            <a:off x="4991375" y="2935184"/>
            <a:ext cx="117475" cy="1254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71D8290C-F96A-45C4-B51B-17CB4864CD65}"/>
              </a:ext>
            </a:extLst>
          </p:cNvPr>
          <p:cNvSpPr/>
          <p:nvPr/>
        </p:nvSpPr>
        <p:spPr bwMode="auto">
          <a:xfrm>
            <a:off x="4991375" y="3124096"/>
            <a:ext cx="117475" cy="127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3B0EC7FB-2A01-4ED0-BBAD-77F154594F78}"/>
              </a:ext>
            </a:extLst>
          </p:cNvPr>
          <p:cNvSpPr/>
          <p:nvPr/>
        </p:nvSpPr>
        <p:spPr bwMode="auto">
          <a:xfrm>
            <a:off x="4991375" y="3314596"/>
            <a:ext cx="117475" cy="1254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FA1DC925-0D00-41FD-B236-A9BF224E905C}"/>
              </a:ext>
            </a:extLst>
          </p:cNvPr>
          <p:cNvSpPr/>
          <p:nvPr/>
        </p:nvSpPr>
        <p:spPr bwMode="auto">
          <a:xfrm>
            <a:off x="4367487" y="3487633"/>
            <a:ext cx="119063" cy="127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476BEC82-4FD2-436C-8087-00874A6B6774}"/>
              </a:ext>
            </a:extLst>
          </p:cNvPr>
          <p:cNvSpPr/>
          <p:nvPr/>
        </p:nvSpPr>
        <p:spPr bwMode="auto">
          <a:xfrm>
            <a:off x="4573861" y="3487633"/>
            <a:ext cx="120650" cy="127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4698F282-5324-4E95-B783-CA433C9213AB}"/>
              </a:ext>
            </a:extLst>
          </p:cNvPr>
          <p:cNvSpPr/>
          <p:nvPr/>
        </p:nvSpPr>
        <p:spPr bwMode="auto">
          <a:xfrm>
            <a:off x="4781824" y="3487633"/>
            <a:ext cx="119062" cy="127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E977D55-3364-4E21-80B2-6A8E14E4AFF6}"/>
              </a:ext>
            </a:extLst>
          </p:cNvPr>
          <p:cNvSpPr/>
          <p:nvPr/>
        </p:nvSpPr>
        <p:spPr bwMode="auto">
          <a:xfrm>
            <a:off x="4991375" y="3487633"/>
            <a:ext cx="117475" cy="127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cxnSp>
        <p:nvCxnSpPr>
          <p:cNvPr id="30" name="Shape 509">
            <a:extLst>
              <a:ext uri="{FF2B5EF4-FFF2-40B4-BE49-F238E27FC236}">
                <a16:creationId xmlns:a16="http://schemas.microsoft.com/office/drawing/2014/main" id="{2C39E6E5-2040-460E-97D0-7B075C159BFF}"/>
              </a:ext>
            </a:extLst>
          </p:cNvPr>
          <p:cNvCxnSpPr>
            <a:cxnSpLocks/>
            <a:stCxn id="25" idx="6"/>
            <a:endCxn id="31" idx="1"/>
          </p:cNvCxnSpPr>
          <p:nvPr/>
        </p:nvCxnSpPr>
        <p:spPr bwMode="auto">
          <a:xfrm flipV="1">
            <a:off x="5108850" y="1850910"/>
            <a:ext cx="1105335" cy="1526393"/>
          </a:xfrm>
          <a:prstGeom prst="bentConnector3">
            <a:avLst>
              <a:gd name="adj1" fmla="val 74331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76">
            <a:extLst>
              <a:ext uri="{FF2B5EF4-FFF2-40B4-BE49-F238E27FC236}">
                <a16:creationId xmlns:a16="http://schemas.microsoft.com/office/drawing/2014/main" id="{50E054F1-CC78-44CC-BAFA-50D0554C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185" y="1743187"/>
            <a:ext cx="658813" cy="2154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800" b="1" dirty="0">
                <a:solidFill>
                  <a:schemeClr val="accent2">
                    <a:lumMod val="10000"/>
                  </a:schemeClr>
                </a:solidFill>
                <a:latin typeface="+mj-ea"/>
                <a:ea typeface="+mj-ea"/>
              </a:rPr>
              <a:t>속도센서</a:t>
            </a:r>
            <a:endParaRPr lang="en-US" altLang="ko-KR" sz="800" b="1" dirty="0">
              <a:solidFill>
                <a:schemeClr val="accent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19EEA66-72DE-43DF-8E25-2693A6D80FC4}"/>
              </a:ext>
            </a:extLst>
          </p:cNvPr>
          <p:cNvSpPr/>
          <p:nvPr/>
        </p:nvSpPr>
        <p:spPr bwMode="auto">
          <a:xfrm>
            <a:off x="5554168" y="3867556"/>
            <a:ext cx="1036637" cy="709613"/>
          </a:xfrm>
          <a:prstGeom prst="rect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2343A2A3-B76A-4F11-AEB5-F3A304679C91}"/>
              </a:ext>
            </a:extLst>
          </p:cNvPr>
          <p:cNvSpPr txBox="1"/>
          <p:nvPr/>
        </p:nvSpPr>
        <p:spPr bwMode="auto">
          <a:xfrm>
            <a:off x="5538292" y="4091393"/>
            <a:ext cx="106680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 err="1">
                <a:solidFill>
                  <a:schemeClr val="accent2">
                    <a:lumMod val="10000"/>
                  </a:schemeClr>
                </a:solidFill>
              </a:rPr>
              <a:t>제어반</a:t>
            </a:r>
            <a:endParaRPr lang="en-US" altLang="ko-KR" sz="105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cxnSp>
        <p:nvCxnSpPr>
          <p:cNvPr id="34" name="Shape 514">
            <a:extLst>
              <a:ext uri="{FF2B5EF4-FFF2-40B4-BE49-F238E27FC236}">
                <a16:creationId xmlns:a16="http://schemas.microsoft.com/office/drawing/2014/main" id="{B039BEC7-5D05-400A-88FD-862E92E48E24}"/>
              </a:ext>
            </a:extLst>
          </p:cNvPr>
          <p:cNvCxnSpPr>
            <a:cxnSpLocks/>
            <a:stCxn id="28" idx="4"/>
            <a:endCxn id="44" idx="3"/>
          </p:cNvCxnSpPr>
          <p:nvPr/>
        </p:nvCxnSpPr>
        <p:spPr bwMode="auto">
          <a:xfrm rot="16200000" flipH="1">
            <a:off x="5058600" y="3397388"/>
            <a:ext cx="348172" cy="782662"/>
          </a:xfrm>
          <a:prstGeom prst="bentConnector2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꺾인 연결선 83">
            <a:extLst>
              <a:ext uri="{FF2B5EF4-FFF2-40B4-BE49-F238E27FC236}">
                <a16:creationId xmlns:a16="http://schemas.microsoft.com/office/drawing/2014/main" id="{F9E3B8EA-B12F-4E80-BEEE-96EC7477CFE9}"/>
              </a:ext>
            </a:extLst>
          </p:cNvPr>
          <p:cNvCxnSpPr>
            <a:cxnSpLocks/>
            <a:stCxn id="24" idx="6"/>
            <a:endCxn id="8" idx="0"/>
          </p:cNvCxnSpPr>
          <p:nvPr/>
        </p:nvCxnSpPr>
        <p:spPr bwMode="auto">
          <a:xfrm flipV="1">
            <a:off x="5108850" y="1741598"/>
            <a:ext cx="2191265" cy="1445998"/>
          </a:xfrm>
          <a:prstGeom prst="bentConnector4">
            <a:avLst>
              <a:gd name="adj1" fmla="val 27768"/>
              <a:gd name="adj2" fmla="val 107904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136">
            <a:extLst>
              <a:ext uri="{FF2B5EF4-FFF2-40B4-BE49-F238E27FC236}">
                <a16:creationId xmlns:a16="http://schemas.microsoft.com/office/drawing/2014/main" id="{D3ACC823-E5B0-485A-995F-2C74B894CB16}"/>
              </a:ext>
            </a:extLst>
          </p:cNvPr>
          <p:cNvSpPr/>
          <p:nvPr/>
        </p:nvSpPr>
        <p:spPr bwMode="auto">
          <a:xfrm flipH="1">
            <a:off x="6934798" y="2030407"/>
            <a:ext cx="236538" cy="635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7" name="직사각형 136">
            <a:extLst>
              <a:ext uri="{FF2B5EF4-FFF2-40B4-BE49-F238E27FC236}">
                <a16:creationId xmlns:a16="http://schemas.microsoft.com/office/drawing/2014/main" id="{B555366A-C81F-48BD-8737-9D611235821A}"/>
              </a:ext>
            </a:extLst>
          </p:cNvPr>
          <p:cNvSpPr/>
          <p:nvPr/>
        </p:nvSpPr>
        <p:spPr bwMode="auto">
          <a:xfrm flipH="1">
            <a:off x="7247537" y="2030407"/>
            <a:ext cx="238125" cy="635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0DC6B28E-76D6-4D29-9235-E1BD5F0DCDD2}"/>
              </a:ext>
            </a:extLst>
          </p:cNvPr>
          <p:cNvCxnSpPr>
            <a:stCxn id="46" idx="2"/>
          </p:cNvCxnSpPr>
          <p:nvPr/>
        </p:nvCxnSpPr>
        <p:spPr bwMode="auto">
          <a:xfrm>
            <a:off x="6536336" y="2093908"/>
            <a:ext cx="0" cy="8540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꺾인 연결선 91">
            <a:extLst>
              <a:ext uri="{FF2B5EF4-FFF2-40B4-BE49-F238E27FC236}">
                <a16:creationId xmlns:a16="http://schemas.microsoft.com/office/drawing/2014/main" id="{409B32DD-778C-4F75-9E58-F04D8BF5F62F}"/>
              </a:ext>
            </a:extLst>
          </p:cNvPr>
          <p:cNvCxnSpPr>
            <a:cxnSpLocks/>
            <a:stCxn id="36" idx="2"/>
          </p:cNvCxnSpPr>
          <p:nvPr/>
        </p:nvCxnSpPr>
        <p:spPr bwMode="auto">
          <a:xfrm rot="5400000">
            <a:off x="6414892" y="2356638"/>
            <a:ext cx="901700" cy="376238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꺾인 연결선 93">
            <a:extLst>
              <a:ext uri="{FF2B5EF4-FFF2-40B4-BE49-F238E27FC236}">
                <a16:creationId xmlns:a16="http://schemas.microsoft.com/office/drawing/2014/main" id="{E03E0DB5-3700-4E32-851C-F3B23EDBF90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582752" y="2360844"/>
            <a:ext cx="1030189" cy="506523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84">
            <a:extLst>
              <a:ext uri="{FF2B5EF4-FFF2-40B4-BE49-F238E27FC236}">
                <a16:creationId xmlns:a16="http://schemas.microsoft.com/office/drawing/2014/main" id="{0E8B2F0B-29C4-452F-ADBE-52DF02D77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152" y="2191107"/>
            <a:ext cx="498475" cy="159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ko-KR" altLang="en-US" sz="800" b="1" dirty="0">
                <a:solidFill>
                  <a:schemeClr val="accent2">
                    <a:lumMod val="10000"/>
                  </a:schemeClr>
                </a:solidFill>
                <a:latin typeface="+mj-ea"/>
                <a:ea typeface="+mj-ea"/>
              </a:rPr>
              <a:t>온도센서</a:t>
            </a:r>
            <a:endParaRPr lang="en-US" altLang="ko-KR" sz="800" b="1" dirty="0">
              <a:solidFill>
                <a:schemeClr val="accent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TextBox 384">
            <a:extLst>
              <a:ext uri="{FF2B5EF4-FFF2-40B4-BE49-F238E27FC236}">
                <a16:creationId xmlns:a16="http://schemas.microsoft.com/office/drawing/2014/main" id="{536F55BE-4427-494F-AB44-9962B991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852" y="3875504"/>
            <a:ext cx="529674" cy="159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ko-KR" altLang="en-US" sz="800" b="1" dirty="0">
                <a:solidFill>
                  <a:schemeClr val="accent2">
                    <a:lumMod val="10000"/>
                  </a:schemeClr>
                </a:solidFill>
                <a:latin typeface="+mj-ea"/>
                <a:ea typeface="+mj-ea"/>
              </a:rPr>
              <a:t>전류센서</a:t>
            </a:r>
          </a:p>
        </p:txBody>
      </p:sp>
      <p:sp>
        <p:nvSpPr>
          <p:cNvPr id="43" name="직사각형 136">
            <a:extLst>
              <a:ext uri="{FF2B5EF4-FFF2-40B4-BE49-F238E27FC236}">
                <a16:creationId xmlns:a16="http://schemas.microsoft.com/office/drawing/2014/main" id="{2A8646E9-7DD4-4EF8-A8F9-D4C1ADC9DCF5}"/>
              </a:ext>
            </a:extLst>
          </p:cNvPr>
          <p:cNvSpPr/>
          <p:nvPr/>
        </p:nvSpPr>
        <p:spPr bwMode="auto">
          <a:xfrm flipH="1">
            <a:off x="5624018" y="4399368"/>
            <a:ext cx="238125" cy="63500"/>
          </a:xfrm>
          <a:prstGeom prst="rect">
            <a:avLst/>
          </a:prstGeom>
          <a:solidFill>
            <a:srgbClr val="00CC00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44" name="직사각형 136">
            <a:extLst>
              <a:ext uri="{FF2B5EF4-FFF2-40B4-BE49-F238E27FC236}">
                <a16:creationId xmlns:a16="http://schemas.microsoft.com/office/drawing/2014/main" id="{E989FFE4-92DB-45B5-8B0C-94168473BEF8}"/>
              </a:ext>
            </a:extLst>
          </p:cNvPr>
          <p:cNvSpPr/>
          <p:nvPr/>
        </p:nvSpPr>
        <p:spPr bwMode="auto">
          <a:xfrm flipH="1">
            <a:off x="5624018" y="3931055"/>
            <a:ext cx="238125" cy="63500"/>
          </a:xfrm>
          <a:prstGeom prst="rect">
            <a:avLst/>
          </a:prstGeom>
          <a:solidFill>
            <a:srgbClr val="00CC00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45" name="TextBox 173">
            <a:extLst>
              <a:ext uri="{FF2B5EF4-FFF2-40B4-BE49-F238E27FC236}">
                <a16:creationId xmlns:a16="http://schemas.microsoft.com/office/drawing/2014/main" id="{270CA6CA-7087-4F1A-8288-31992A75A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519" y="5045203"/>
            <a:ext cx="26476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+mj-ea"/>
                <a:ea typeface="+mj-ea"/>
              </a:rPr>
              <a:t>에스컬레이터             엘리베이터</a:t>
            </a:r>
          </a:p>
        </p:txBody>
      </p:sp>
      <p:sp>
        <p:nvSpPr>
          <p:cNvPr id="46" name="직사각형 136">
            <a:extLst>
              <a:ext uri="{FF2B5EF4-FFF2-40B4-BE49-F238E27FC236}">
                <a16:creationId xmlns:a16="http://schemas.microsoft.com/office/drawing/2014/main" id="{F79DBC53-45BC-4D7E-892E-443C1F1AFA4B}"/>
              </a:ext>
            </a:extLst>
          </p:cNvPr>
          <p:cNvSpPr/>
          <p:nvPr/>
        </p:nvSpPr>
        <p:spPr bwMode="auto">
          <a:xfrm flipH="1">
            <a:off x="6418862" y="2030407"/>
            <a:ext cx="236537" cy="635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2">
                  <a:lumMod val="10000"/>
                </a:schemeClr>
              </a:solidFill>
            </a:endParaRPr>
          </a:p>
        </p:txBody>
      </p:sp>
      <p:cxnSp>
        <p:nvCxnSpPr>
          <p:cNvPr id="47" name="꺾인 연결선 83">
            <a:extLst>
              <a:ext uri="{FF2B5EF4-FFF2-40B4-BE49-F238E27FC236}">
                <a16:creationId xmlns:a16="http://schemas.microsoft.com/office/drawing/2014/main" id="{B446CEA1-8A64-4552-AEFC-DA69E30A4EE0}"/>
              </a:ext>
            </a:extLst>
          </p:cNvPr>
          <p:cNvCxnSpPr>
            <a:cxnSpLocks/>
            <a:stCxn id="23" idx="6"/>
            <a:endCxn id="52" idx="0"/>
          </p:cNvCxnSpPr>
          <p:nvPr/>
        </p:nvCxnSpPr>
        <p:spPr bwMode="auto">
          <a:xfrm flipV="1">
            <a:off x="5108849" y="1758298"/>
            <a:ext cx="3523706" cy="1239592"/>
          </a:xfrm>
          <a:prstGeom prst="bentConnector4">
            <a:avLst>
              <a:gd name="adj1" fmla="val 11249"/>
              <a:gd name="adj2" fmla="val 122161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ape 509">
            <a:extLst>
              <a:ext uri="{FF2B5EF4-FFF2-40B4-BE49-F238E27FC236}">
                <a16:creationId xmlns:a16="http://schemas.microsoft.com/office/drawing/2014/main" id="{7CB9A618-319A-4651-9BEB-CA1F8D958570}"/>
              </a:ext>
            </a:extLst>
          </p:cNvPr>
          <p:cNvCxnSpPr>
            <a:cxnSpLocks/>
            <a:stCxn id="29" idx="6"/>
            <a:endCxn id="41" idx="1"/>
          </p:cNvCxnSpPr>
          <p:nvPr/>
        </p:nvCxnSpPr>
        <p:spPr bwMode="auto">
          <a:xfrm flipV="1">
            <a:off x="5108849" y="2270839"/>
            <a:ext cx="2388302" cy="1280295"/>
          </a:xfrm>
          <a:prstGeom prst="bentConnector3">
            <a:avLst>
              <a:gd name="adj1" fmla="val 43565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172">
            <a:extLst>
              <a:ext uri="{FF2B5EF4-FFF2-40B4-BE49-F238E27FC236}">
                <a16:creationId xmlns:a16="http://schemas.microsoft.com/office/drawing/2014/main" id="{F2C2B44C-AD93-4D16-A47F-71515CC32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175" y="4873732"/>
            <a:ext cx="2598023" cy="112338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ko-KR" altLang="en-US" sz="12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측정장치</a:t>
            </a:r>
            <a:endParaRPr lang="en-US" altLang="ko-KR" sz="12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엘리베이터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에스컬레이터 공용</a:t>
            </a:r>
            <a:endParaRPr lang="en-US" altLang="ko-KR" sz="11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센서 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가속도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진동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소음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속도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온도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전류센서</a:t>
            </a:r>
            <a:endParaRPr lang="en-US" altLang="ko-KR" sz="11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통신 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유무선 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LAN,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RS485,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CAN</a:t>
            </a:r>
            <a:r>
              <a:rPr lang="ko-KR" altLang="en-US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1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en-US" altLang="ko-KR" sz="11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Linux Based OS</a:t>
            </a:r>
            <a:endParaRPr lang="ko-KR" altLang="en-US" sz="11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C5944500-1296-4740-B799-A1A4CAAA2F67}"/>
              </a:ext>
            </a:extLst>
          </p:cNvPr>
          <p:cNvSpPr/>
          <p:nvPr/>
        </p:nvSpPr>
        <p:spPr bwMode="auto">
          <a:xfrm>
            <a:off x="2797339" y="2193013"/>
            <a:ext cx="821279" cy="38806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b="1" dirty="0">
                <a:solidFill>
                  <a:srgbClr val="0000FF"/>
                </a:solidFill>
              </a:rPr>
              <a:t>이상상태</a:t>
            </a:r>
            <a:endParaRPr lang="en-US" altLang="ko-KR" sz="11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ko-KR" altLang="en-US" sz="1100" b="1" dirty="0">
                <a:solidFill>
                  <a:srgbClr val="0000FF"/>
                </a:solidFill>
              </a:rPr>
              <a:t>통보기능</a:t>
            </a:r>
          </a:p>
        </p:txBody>
      </p:sp>
      <p:cxnSp>
        <p:nvCxnSpPr>
          <p:cNvPr id="51" name="Shape 514">
            <a:extLst>
              <a:ext uri="{FF2B5EF4-FFF2-40B4-BE49-F238E27FC236}">
                <a16:creationId xmlns:a16="http://schemas.microsoft.com/office/drawing/2014/main" id="{768981EE-F3AD-4FE5-8402-71636CAA4BE9}"/>
              </a:ext>
            </a:extLst>
          </p:cNvPr>
          <p:cNvCxnSpPr>
            <a:cxnSpLocks/>
            <a:endCxn id="50" idx="1"/>
          </p:cNvCxnSpPr>
          <p:nvPr/>
        </p:nvCxnSpPr>
        <p:spPr bwMode="auto">
          <a:xfrm rot="5400000" flipH="1" flipV="1">
            <a:off x="2419628" y="2523459"/>
            <a:ext cx="514122" cy="241298"/>
          </a:xfrm>
          <a:prstGeom prst="bentConnector2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142">
            <a:extLst>
              <a:ext uri="{FF2B5EF4-FFF2-40B4-BE49-F238E27FC236}">
                <a16:creationId xmlns:a16="http://schemas.microsoft.com/office/drawing/2014/main" id="{9A833F74-23A6-4738-901F-D6041EDAD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659" y="1758298"/>
            <a:ext cx="697793" cy="33855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8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승차감센서</a:t>
            </a:r>
            <a:endParaRPr lang="en-US" altLang="ko-KR" sz="8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800" b="1" dirty="0">
                <a:solidFill>
                  <a:schemeClr val="accent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소음센서</a:t>
            </a:r>
            <a:endParaRPr lang="en-US" altLang="ko-KR" sz="800" b="1" dirty="0">
              <a:solidFill>
                <a:schemeClr val="accent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571251FF-8C2A-40FF-A881-BC63BD7450D4}"/>
              </a:ext>
            </a:extLst>
          </p:cNvPr>
          <p:cNvCxnSpPr>
            <a:cxnSpLocks/>
            <a:stCxn id="7" idx="2"/>
            <a:endCxn id="49" idx="0"/>
          </p:cNvCxnSpPr>
          <p:nvPr/>
        </p:nvCxnSpPr>
        <p:spPr bwMode="auto">
          <a:xfrm flipH="1">
            <a:off x="4634187" y="3709064"/>
            <a:ext cx="2057" cy="116466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그림 53">
            <a:extLst>
              <a:ext uri="{FF2B5EF4-FFF2-40B4-BE49-F238E27FC236}">
                <a16:creationId xmlns:a16="http://schemas.microsoft.com/office/drawing/2014/main" id="{27477F7E-1BBE-4969-9D83-1FA90DC48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87" y="1914408"/>
            <a:ext cx="2765011" cy="3293752"/>
          </a:xfrm>
          <a:prstGeom prst="rect">
            <a:avLst/>
          </a:prstGeom>
          <a:ln>
            <a:noFill/>
          </a:ln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8F3C22BA-DC6A-4F45-B87A-295DDE49B8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22" y="1563574"/>
            <a:ext cx="1238049" cy="6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1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2AA89F-0462-4B57-97C4-05007EC424C9}"/>
              </a:ext>
            </a:extLst>
          </p:cNvPr>
          <p:cNvSpPr txBox="1"/>
          <p:nvPr/>
        </p:nvSpPr>
        <p:spPr>
          <a:xfrm>
            <a:off x="4621991" y="1952837"/>
            <a:ext cx="241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6285BE5-4BFE-4E16-8234-718BD91B3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5" y="3391184"/>
            <a:ext cx="1279429" cy="434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DFC366-7B6B-4828-A38F-AA126F6679BA}"/>
              </a:ext>
            </a:extLst>
          </p:cNvPr>
          <p:cNvSpPr txBox="1"/>
          <p:nvPr/>
        </p:nvSpPr>
        <p:spPr>
          <a:xfrm>
            <a:off x="3132531" y="4707147"/>
            <a:ext cx="4923144" cy="865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㈜</a:t>
            </a:r>
            <a:r>
              <a:rPr lang="ko-KR" altLang="en-US" sz="2000" b="1" dirty="0" err="1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이알씨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www.erc.co.kr  /  031)695-7090   /   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info@erc.kr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62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73887" y="1340768"/>
            <a:ext cx="7920880" cy="47525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 사 설 립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2000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27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         표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 석 영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본         사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경기도 수원시 영통구 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신원로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88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103-1007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         장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경기도 수원시 영통구 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신원로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88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103-107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홈 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페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이 지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erc.co.kr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 업 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징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계측기 개발 및 제조 전문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벤처기업 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- 2008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년부터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 이상 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한국승강기안전공단과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함께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승강기안전검사와 관련된 제품들을 출시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-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승강기 관련 계측기의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H/W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및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S/W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자체 개발 및 기술보유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9D2713B-1570-4F3C-B499-7CDEC8DC3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32" y="693591"/>
            <a:ext cx="1447593" cy="49169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98F08AB1-3005-4A4E-8632-DAF507B4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374883"/>
            <a:ext cx="5076564" cy="5511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㈜</a:t>
            </a:r>
            <a:r>
              <a:rPr lang="ko-KR" altLang="en-US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이알씨</a:t>
            </a:r>
            <a:r>
              <a:rPr lang="ko-KR" altLang="en-US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주요 제품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39517" y="1232757"/>
            <a:ext cx="8201059" cy="532831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승강기 승차감 진단 장비와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Software  (</a:t>
            </a:r>
            <a:r>
              <a:rPr lang="en-US" altLang="ko-KR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Vscope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EL-Scan)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소음진동 측정 정밀진단 장비와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Software  (</a:t>
            </a:r>
            <a:r>
              <a:rPr lang="en-US" altLang="ko-KR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Vscope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Plus, </a:t>
            </a:r>
            <a:r>
              <a:rPr lang="en-US" altLang="ko-KR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Vscope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Pro)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감속도 측정기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(DPA, DPA Plus)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도어운동에너지 측정기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(KES)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인장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압축력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측정기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푸쉬풀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게이지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순간식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회전 속도계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엘리베이터 및 에스컬레이터에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특화됨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7. 3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축 외장 가속도 센서 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8.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원격 설비 상태진단 및 감시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b="1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eCMS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장비 및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S/W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엘리베이터 및 에스컬레이터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상태진단 모니터링 시스템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    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일반산업용 설비 모니터링 시스템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9.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계측기기 및 계측시스템 개발 및 제조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추진체 연소시험 계측 시스템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    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추진체 점화 통제 시스템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2100" dirty="0">
              <a:solidFill>
                <a:schemeClr val="accent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36067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26D72ED9-C506-4318-916C-F83E9CDC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965" y="410121"/>
            <a:ext cx="3589997" cy="5511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en-US" altLang="ko-KR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Vscope</a:t>
            </a:r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시리즈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063552" y="1160748"/>
            <a:ext cx="7920880" cy="5517232"/>
          </a:xfrm>
        </p:spPr>
        <p:txBody>
          <a:bodyPr>
            <a:normAutofit fontScale="85000" lnSpcReduction="20000"/>
          </a:bodyPr>
          <a:lstStyle/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승차감 측정 회전체 정밀진단</a:t>
            </a: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승강기의 승차감 및 정밀 소음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진동 분석이 가능한 장비</a:t>
            </a:r>
            <a:endParaRPr lang="en-US" altLang="ko-KR" sz="15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외국산장비 대비 측정 정밀도가 우수하고 다양한 분석기능이 포함된 국산장비</a:t>
            </a:r>
            <a:endParaRPr lang="en-US" altLang="ko-KR" sz="15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·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승차감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분석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감속도 분석 </a:t>
            </a:r>
            <a:endParaRPr lang="en-US" altLang="ko-KR" sz="15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·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정밀분석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시간파형 분석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Spectrum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분석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Waterfall / Octave Band / Enveloping </a:t>
            </a: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·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결함분석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승강기 주요부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권상기 베어링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기어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kern="0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축계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등의 결함</a:t>
            </a:r>
            <a:endParaRPr lang="en-US" altLang="ko-KR" sz="15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·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고객의 용도에 따른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종의 제품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1500" kern="0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Vscope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/ </a:t>
            </a:r>
            <a:r>
              <a:rPr lang="en-US" altLang="ko-KR" sz="1500" kern="0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Vscope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Plus / </a:t>
            </a:r>
            <a:r>
              <a:rPr lang="en-US" altLang="ko-KR" sz="1500" kern="0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Vscope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Pro)</a:t>
            </a: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sz="10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측정방식</a:t>
            </a:r>
            <a:r>
              <a:rPr lang="en-US" altLang="ko-KR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b="1" u="sng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실시간 측정 및 평가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측정과 동시에 분석이 가능한 장비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·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측정기의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단독측정</a:t>
            </a:r>
            <a:endParaRPr lang="en-US" altLang="ko-KR" sz="15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측정기 자체만으로 측정 및 간단한 분석이 가능</a:t>
            </a:r>
            <a:endParaRPr lang="en-US" altLang="ko-KR" sz="15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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노트북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PC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또는 태블릿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PC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사용이 곤란한 조건에서 측정 및 평가</a:t>
            </a:r>
            <a:endParaRPr lang="en-US" altLang="ko-KR" sz="15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무선기능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(</a:t>
            </a:r>
            <a:r>
              <a:rPr lang="en-US" altLang="ko-KR" sz="1500" kern="0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WiFi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,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Bluetooth) (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선택사양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)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endParaRPr lang="en-US" altLang="ko-KR" sz="15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ko-KR" altLang="en-US" sz="10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순수 국내 기술로 개발</a:t>
            </a: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측정 및 분석 정밀도는 공인 교정기관의 시험을 통하여 검증</a:t>
            </a:r>
            <a:endParaRPr lang="en-US" altLang="ko-KR" sz="15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·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동급의 외국산 장비에 비하여 사용이 편리하며 실시간 측정의 장점을 </a:t>
            </a:r>
            <a:endParaRPr lang="en-US" altLang="ko-KR" sz="15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15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이용하여 검사시간을 획기적으로 절감</a:t>
            </a:r>
            <a:endParaRPr lang="en-US" altLang="ko-KR" sz="15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ko-KR" altLang="en-US" sz="1000" kern="0" dirty="0">
              <a:solidFill>
                <a:schemeClr val="accent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C86F16-4F15-4A08-BFBD-13DCDD8C9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_x261456136">
            <a:extLst>
              <a:ext uri="{FF2B5EF4-FFF2-40B4-BE49-F238E27FC236}">
                <a16:creationId xmlns:a16="http://schemas.microsoft.com/office/drawing/2014/main" id="{AC0E4CAA-04F7-49F8-88CA-42E84FA3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7200"/>
            <a:ext cx="1968834" cy="10081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5424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1810E353-F228-4C87-A95C-E93D7C9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377656"/>
            <a:ext cx="4536504" cy="5511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1-1. </a:t>
            </a:r>
            <a:r>
              <a:rPr lang="en-US" altLang="ko-KR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Vscope</a:t>
            </a:r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장비 사양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892946"/>
              </p:ext>
            </p:extLst>
          </p:nvPr>
        </p:nvGraphicFramePr>
        <p:xfrm>
          <a:off x="2207531" y="1021084"/>
          <a:ext cx="7943701" cy="4468848"/>
        </p:xfrm>
        <a:graphic>
          <a:graphicData uri="http://schemas.openxmlformats.org/drawingml/2006/table">
            <a:tbl>
              <a:tblPr/>
              <a:tblGrid>
                <a:gridCol w="398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err="1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Vscope</a:t>
                      </a:r>
                      <a:r>
                        <a:rPr lang="en-US" altLang="ko-KR" sz="18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/ EL-Scan </a:t>
                      </a:r>
                      <a:r>
                        <a:rPr lang="ko-KR" altLang="en-US" sz="18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승차감</a:t>
                      </a:r>
                    </a:p>
                  </a:txBody>
                  <a:tcPr marL="95849" marR="95849" marT="47925" marB="479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err="1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Vscope</a:t>
                      </a:r>
                      <a:r>
                        <a:rPr lang="en-US" altLang="ko-KR" sz="18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정밀 진단 장비</a:t>
                      </a:r>
                    </a:p>
                  </a:txBody>
                  <a:tcPr marL="95849" marR="95849" marT="47925" marB="4792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676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승차감  센서    </a:t>
                      </a: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: 3</a:t>
                      </a:r>
                      <a:r>
                        <a:rPr lang="ko-KR" alt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축 </a:t>
                      </a: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MEMS</a:t>
                      </a:r>
                      <a:endParaRPr lang="ko-KR" altLang="en-US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주파수 범위     </a:t>
                      </a: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: </a:t>
                      </a:r>
                      <a:r>
                        <a:rPr lang="ko-KR" alt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0 ~ 400Hz</a:t>
                      </a:r>
                      <a:endParaRPr lang="ko-KR" altLang="en-US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소음측정범위   </a:t>
                      </a: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: 20 ~ 20KHz</a:t>
                      </a:r>
                      <a:endParaRPr lang="ko-KR" altLang="en-US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Sampling Rate : 256 ~ 1024</a:t>
                      </a:r>
                      <a:endParaRPr lang="ko-KR" altLang="en-US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5849" marR="95849" marT="47925" marB="479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진동</a:t>
                      </a: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센서        </a:t>
                      </a: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: ICP Type 4</a:t>
                      </a:r>
                      <a:r>
                        <a:rPr lang="ko-KR" alt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Ch</a:t>
                      </a:r>
                      <a:endParaRPr lang="ko-KR" altLang="en-US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주파수 범위     </a:t>
                      </a: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: 1 ~ 25.6KHz</a:t>
                      </a:r>
                      <a:endParaRPr lang="ko-KR" altLang="en-US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소음측정범위   </a:t>
                      </a: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: 30 ~ 114dB 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                    </a:t>
                      </a:r>
                      <a:endParaRPr lang="ko-KR" altLang="en-US" sz="14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5849" marR="95849" marT="47925" marB="47925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err="1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Vscope</a:t>
                      </a:r>
                      <a:r>
                        <a:rPr lang="en-US" altLang="ko-KR" sz="16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/ EL-Scan </a:t>
                      </a: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승차감 진단 프로그램</a:t>
                      </a:r>
                    </a:p>
                  </a:txBody>
                  <a:tcPr marL="95849" marR="95849" marT="47925" marB="479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fontAlgn="base" latinLnBrk="1"/>
                      <a:r>
                        <a:rPr lang="en-US" altLang="ko-KR" sz="1600" b="1" kern="1200" dirty="0" err="1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Vscope</a:t>
                      </a:r>
                      <a:r>
                        <a:rPr lang="en-US" altLang="ko-KR" sz="16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정밀 진단 프로그램</a:t>
                      </a:r>
                      <a:r>
                        <a:rPr lang="en-US" altLang="ko-KR" sz="16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진동</a:t>
                      </a:r>
                      <a:r>
                        <a:rPr lang="en-US" altLang="ko-KR" sz="16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소음</a:t>
                      </a:r>
                      <a:r>
                        <a:rPr lang="en-US" altLang="ko-KR" sz="1600" b="1" kern="1200" dirty="0">
                          <a:solidFill>
                            <a:schemeClr val="bg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)</a:t>
                      </a:r>
                      <a:endParaRPr lang="ko-KR" altLang="en-US" sz="1600" b="1" kern="1200" dirty="0">
                        <a:solidFill>
                          <a:schemeClr val="bg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5849" marR="95849" marT="47925" marB="47925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849" marR="95849" marT="47925" marB="479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95849" marR="95849" marT="47925" marB="47925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FE8FE2D7-F550-42D4-9026-6223FAB98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30" y="3285292"/>
            <a:ext cx="3875712" cy="244796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B5393C3-90E1-467F-A886-BE2CBE3BA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913" y="3284984"/>
            <a:ext cx="3875712" cy="2412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3B346-322D-4C71-A88F-BF964B58F855}"/>
              </a:ext>
            </a:extLst>
          </p:cNvPr>
          <p:cNvSpPr txBox="1"/>
          <p:nvPr/>
        </p:nvSpPr>
        <p:spPr>
          <a:xfrm>
            <a:off x="2027548" y="5769260"/>
            <a:ext cx="820891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63500" algn="just" fontAlgn="base" latinLnBrk="1"/>
            <a:r>
              <a:rPr lang="en-US" altLang="ko-KR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· </a:t>
            </a:r>
            <a:r>
              <a:rPr lang="ko-KR" altLang="en-US" sz="1500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외국산 제품</a:t>
            </a:r>
            <a:r>
              <a:rPr lang="en-US" altLang="ko-KR" sz="1500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대비 </a:t>
            </a:r>
            <a:endParaRPr lang="en-US" altLang="ko-KR" sz="1500" b="1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algn="just" fontAlgn="base" latinLnBrk="1"/>
            <a:r>
              <a:rPr lang="en-US" altLang="ko-KR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측정 및 분석기능이 매우 우수하며 측정정밀도 높음</a:t>
            </a:r>
            <a:r>
              <a:rPr lang="en-US" altLang="ko-KR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.</a:t>
            </a:r>
            <a:r>
              <a:rPr lang="ko-KR" altLang="en-US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endParaRPr lang="en-US" altLang="ko-KR" sz="14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marL="63500" marR="63500" algn="just" fontAlgn="base" latinLnBrk="1"/>
            <a:r>
              <a:rPr lang="en-US" altLang="ko-KR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     </a:t>
            </a:r>
            <a:r>
              <a:rPr lang="ko-KR" altLang="en-US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다양한 분석 </a:t>
            </a:r>
            <a:r>
              <a:rPr lang="en-US" altLang="ko-KR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/ </a:t>
            </a:r>
            <a:r>
              <a:rPr lang="ko-KR" altLang="en-US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신속한 분석가능</a:t>
            </a:r>
            <a:endParaRPr lang="en-US" altLang="ko-KR" sz="14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marL="63500" marR="63500" algn="just" fontAlgn="base" latinLnBrk="1"/>
            <a:r>
              <a:rPr lang="en-US" altLang="ko-KR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     </a:t>
            </a:r>
            <a:r>
              <a:rPr lang="ko-KR" altLang="en-US" sz="14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권상기 및 회전체 정밀 분석기능</a:t>
            </a:r>
            <a:endParaRPr lang="en-US" altLang="ko-KR" sz="14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71840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0572A09-2024-4E34-A173-7054F938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540" y="979748"/>
            <a:ext cx="4152820" cy="244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9BE488A-5188-4487-952F-BA371A39A37F}"/>
              </a:ext>
            </a:extLst>
          </p:cNvPr>
          <p:cNvSpPr/>
          <p:nvPr/>
        </p:nvSpPr>
        <p:spPr>
          <a:xfrm>
            <a:off x="1955540" y="3465004"/>
            <a:ext cx="4152820" cy="216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/>
              <a:t>승강기 </a:t>
            </a:r>
            <a:r>
              <a:rPr lang="ko-KR" altLang="en-US" sz="1400" b="1" dirty="0" err="1"/>
              <a:t>레일단차</a:t>
            </a:r>
            <a:r>
              <a:rPr lang="ko-KR" altLang="en-US" sz="1400" b="1" dirty="0"/>
              <a:t> 결함 분석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4D98A89-5F32-4117-BEE2-B49F3DAC7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368" y="982944"/>
            <a:ext cx="4128100" cy="2446057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7C8CC53-950C-4E9D-996D-A2BE3BCC9A9F}"/>
              </a:ext>
            </a:extLst>
          </p:cNvPr>
          <p:cNvSpPr/>
          <p:nvPr/>
        </p:nvSpPr>
        <p:spPr>
          <a:xfrm>
            <a:off x="6180368" y="3478716"/>
            <a:ext cx="4152820" cy="216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/>
              <a:t>로프 진동 분석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1FABB022-9F17-4235-80FF-40FAA207C555}"/>
              </a:ext>
            </a:extLst>
          </p:cNvPr>
          <p:cNvSpPr/>
          <p:nvPr/>
        </p:nvSpPr>
        <p:spPr>
          <a:xfrm>
            <a:off x="1949096" y="6490209"/>
            <a:ext cx="4152820" cy="216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/>
              <a:t>감속도 분석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CE7FA72-F62E-4B23-86DF-54FC1A8C3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368" y="3817621"/>
            <a:ext cx="4148080" cy="2629998"/>
          </a:xfrm>
          <a:prstGeom prst="rect">
            <a:avLst/>
          </a:prstGeom>
        </p:spPr>
      </p:pic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0A080C68-5304-4435-ACFD-10225B9DB727}"/>
              </a:ext>
            </a:extLst>
          </p:cNvPr>
          <p:cNvSpPr/>
          <p:nvPr/>
        </p:nvSpPr>
        <p:spPr>
          <a:xfrm>
            <a:off x="6180368" y="6490209"/>
            <a:ext cx="4152820" cy="216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/>
              <a:t>정밀 진동 분석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44ED218-A51C-4784-A2D3-F65A3F57E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540" y="3833304"/>
            <a:ext cx="4140460" cy="2584028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EC96AF48-A358-49A4-B902-6F769D83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40" y="313131"/>
            <a:ext cx="3132348" cy="5511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1-2. </a:t>
            </a:r>
            <a:r>
              <a:rPr lang="ko-KR" altLang="en-US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분석 사례</a:t>
            </a:r>
          </a:p>
        </p:txBody>
      </p:sp>
    </p:spTree>
    <p:extLst>
      <p:ext uri="{BB962C8B-B14F-4D97-AF65-F5344CB8AC3E}">
        <p14:creationId xmlns:p14="http://schemas.microsoft.com/office/powerpoint/2010/main" val="376419272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사각형: 둥근 모서리 7168">
            <a:extLst>
              <a:ext uri="{FF2B5EF4-FFF2-40B4-BE49-F238E27FC236}">
                <a16:creationId xmlns:a16="http://schemas.microsoft.com/office/drawing/2014/main" id="{6DA46B4A-1B63-4BF7-9674-61F9B275F07A}"/>
              </a:ext>
            </a:extLst>
          </p:cNvPr>
          <p:cNvSpPr/>
          <p:nvPr/>
        </p:nvSpPr>
        <p:spPr>
          <a:xfrm>
            <a:off x="4187788" y="2984564"/>
            <a:ext cx="3276364" cy="19692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C86F16-4F15-4A08-BFBD-13DCDD8C9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1854189-63D1-44CD-B966-BDAE1153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3037538"/>
            <a:ext cx="1687656" cy="190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DC12FF7-235F-4AEA-BF30-2EF2EC22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96" y="3594489"/>
            <a:ext cx="1417706" cy="78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_x437142568" descr="EMB00001cd0161d">
            <a:extLst>
              <a:ext uri="{FF2B5EF4-FFF2-40B4-BE49-F238E27FC236}">
                <a16:creationId xmlns:a16="http://schemas.microsoft.com/office/drawing/2014/main" id="{94489350-3354-491A-8506-9D27D0BA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16" y="2312967"/>
            <a:ext cx="113844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_x437160136" descr="EMB00001cd01620">
            <a:extLst>
              <a:ext uri="{FF2B5EF4-FFF2-40B4-BE49-F238E27FC236}">
                <a16:creationId xmlns:a16="http://schemas.microsoft.com/office/drawing/2014/main" id="{B61BA82E-ECFD-4FF8-B96D-1BACA35E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37" y="4051546"/>
            <a:ext cx="880912" cy="12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5326661-9790-45DE-BB34-3B5C08FC6748}"/>
              </a:ext>
            </a:extLst>
          </p:cNvPr>
          <p:cNvCxnSpPr>
            <a:cxnSpLocks/>
          </p:cNvCxnSpPr>
          <p:nvPr/>
        </p:nvCxnSpPr>
        <p:spPr>
          <a:xfrm flipH="1" flipV="1">
            <a:off x="3487362" y="3309553"/>
            <a:ext cx="514063" cy="537909"/>
          </a:xfrm>
          <a:prstGeom prst="straightConnector1">
            <a:avLst/>
          </a:prstGeom>
          <a:ln w="25400">
            <a:solidFill>
              <a:srgbClr val="BB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3EA8A30D-3895-4A37-9CCB-B7D4E0C1DD5C}"/>
              </a:ext>
            </a:extLst>
          </p:cNvPr>
          <p:cNvCxnSpPr>
            <a:cxnSpLocks/>
          </p:cNvCxnSpPr>
          <p:nvPr/>
        </p:nvCxnSpPr>
        <p:spPr>
          <a:xfrm flipH="1">
            <a:off x="3337876" y="4308963"/>
            <a:ext cx="693157" cy="567722"/>
          </a:xfrm>
          <a:prstGeom prst="straightConnector1">
            <a:avLst/>
          </a:prstGeom>
          <a:ln w="25400">
            <a:solidFill>
              <a:srgbClr val="BB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3945740-8E14-4528-B748-FEC175E9261B}"/>
              </a:ext>
            </a:extLst>
          </p:cNvPr>
          <p:cNvSpPr txBox="1"/>
          <p:nvPr/>
        </p:nvSpPr>
        <p:spPr>
          <a:xfrm>
            <a:off x="3247534" y="4927241"/>
            <a:ext cx="1527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Wi-Fi / B</a:t>
            </a:r>
            <a:r>
              <a:rPr lang="en-US" altLang="ko-KR" sz="1200" b="1" kern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luetooth </a:t>
            </a: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통신 </a:t>
            </a: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선택사양</a:t>
            </a: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2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D7E20D-A54F-4300-98BF-EB1196373288}"/>
              </a:ext>
            </a:extLst>
          </p:cNvPr>
          <p:cNvSpPr txBox="1"/>
          <p:nvPr/>
        </p:nvSpPr>
        <p:spPr>
          <a:xfrm>
            <a:off x="2311601" y="2091114"/>
            <a:ext cx="13335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노트북</a:t>
            </a: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컴퓨터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E35A44-A237-4BF8-A877-311697E69753}"/>
              </a:ext>
            </a:extLst>
          </p:cNvPr>
          <p:cNvSpPr txBox="1"/>
          <p:nvPr/>
        </p:nvSpPr>
        <p:spPr>
          <a:xfrm>
            <a:off x="2511770" y="5460319"/>
            <a:ext cx="13335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태블릿 </a:t>
            </a: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PC</a:t>
            </a:r>
            <a:endParaRPr lang="ko-KR" altLang="en-US" sz="12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230CBC9-034B-42C1-8DBC-C152E1317988}"/>
              </a:ext>
            </a:extLst>
          </p:cNvPr>
          <p:cNvSpPr/>
          <p:nvPr/>
        </p:nvSpPr>
        <p:spPr bwMode="auto">
          <a:xfrm>
            <a:off x="4774912" y="5478248"/>
            <a:ext cx="2102117" cy="100811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독립형 자체측정 기능</a:t>
            </a:r>
            <a:endParaRPr lang="en-US" altLang="ko-KR" sz="1200" b="1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내장 메모리 </a:t>
            </a: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8MB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저장</a:t>
            </a: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메모리 </a:t>
            </a: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8GB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6926C421-F2B5-42AD-9E26-7CE801FFBF43}"/>
              </a:ext>
            </a:extLst>
          </p:cNvPr>
          <p:cNvCxnSpPr>
            <a:cxnSpLocks/>
          </p:cNvCxnSpPr>
          <p:nvPr/>
        </p:nvCxnSpPr>
        <p:spPr>
          <a:xfrm>
            <a:off x="5812230" y="5071927"/>
            <a:ext cx="0" cy="316979"/>
          </a:xfrm>
          <a:prstGeom prst="straightConnector1">
            <a:avLst/>
          </a:prstGeom>
          <a:ln w="25400">
            <a:solidFill>
              <a:srgbClr val="BB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_x347977472" descr="EMB00001cd01631">
            <a:extLst>
              <a:ext uri="{FF2B5EF4-FFF2-40B4-BE49-F238E27FC236}">
                <a16:creationId xmlns:a16="http://schemas.microsoft.com/office/drawing/2014/main" id="{0AC0A564-715E-4D6B-9887-25F4647D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32" y="1465217"/>
            <a:ext cx="985912" cy="8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447C07EA-688E-4CE1-888D-FC1B21401736}"/>
              </a:ext>
            </a:extLst>
          </p:cNvPr>
          <p:cNvCxnSpPr>
            <a:cxnSpLocks/>
          </p:cNvCxnSpPr>
          <p:nvPr/>
        </p:nvCxnSpPr>
        <p:spPr>
          <a:xfrm>
            <a:off x="5016944" y="2412456"/>
            <a:ext cx="161826" cy="47671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FA97D92-3157-4802-BA39-C89799D5007E}"/>
              </a:ext>
            </a:extLst>
          </p:cNvPr>
          <p:cNvSpPr txBox="1"/>
          <p:nvPr/>
        </p:nvSpPr>
        <p:spPr>
          <a:xfrm>
            <a:off x="4126329" y="1171024"/>
            <a:ext cx="884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소음센서</a:t>
            </a:r>
          </a:p>
        </p:txBody>
      </p:sp>
      <p:pic>
        <p:nvPicPr>
          <p:cNvPr id="23" name="_x437147176" descr="EMB00001cd01634">
            <a:extLst>
              <a:ext uri="{FF2B5EF4-FFF2-40B4-BE49-F238E27FC236}">
                <a16:creationId xmlns:a16="http://schemas.microsoft.com/office/drawing/2014/main" id="{2D6E2DCC-0B10-4BB1-B274-DAA9B7E2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77" y="1616211"/>
            <a:ext cx="898034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D1BABF2-0A1E-4AED-8CE1-2DF03170901F}"/>
              </a:ext>
            </a:extLst>
          </p:cNvPr>
          <p:cNvSpPr txBox="1"/>
          <p:nvPr/>
        </p:nvSpPr>
        <p:spPr>
          <a:xfrm>
            <a:off x="7009986" y="1111153"/>
            <a:ext cx="1192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외장 가속도</a:t>
            </a:r>
            <a:endParaRPr lang="en-US" altLang="ko-KR" sz="1200" b="1" dirty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 센서</a:t>
            </a: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선택사양</a:t>
            </a:r>
            <a:r>
              <a:rPr lang="en-US" altLang="ko-KR" sz="1200" b="1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200" b="1" dirty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6A29BA1-9054-4B90-8966-060D060A9EA0}"/>
              </a:ext>
            </a:extLst>
          </p:cNvPr>
          <p:cNvCxnSpPr>
            <a:cxnSpLocks/>
          </p:cNvCxnSpPr>
          <p:nvPr/>
        </p:nvCxnSpPr>
        <p:spPr>
          <a:xfrm flipH="1">
            <a:off x="5958926" y="2409902"/>
            <a:ext cx="75460" cy="47926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_x203102584" descr="EMB00001758a769">
            <a:extLst>
              <a:ext uri="{FF2B5EF4-FFF2-40B4-BE49-F238E27FC236}">
                <a16:creationId xmlns:a16="http://schemas.microsoft.com/office/drawing/2014/main" id="{A49D9004-0047-4362-8F0B-4D86CD06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4132" y="1630447"/>
            <a:ext cx="714380" cy="810060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75C6546-EAEB-4671-B2FD-C31D5D335FCB}"/>
              </a:ext>
            </a:extLst>
          </p:cNvPr>
          <p:cNvSpPr txBox="1"/>
          <p:nvPr/>
        </p:nvSpPr>
        <p:spPr>
          <a:xfrm>
            <a:off x="5708357" y="1116463"/>
            <a:ext cx="959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내장가속도센서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EAEB99F6-D9C4-47E9-B3C5-F7289F542FFB}"/>
              </a:ext>
            </a:extLst>
          </p:cNvPr>
          <p:cNvCxnSpPr>
            <a:cxnSpLocks/>
          </p:cNvCxnSpPr>
          <p:nvPr/>
        </p:nvCxnSpPr>
        <p:spPr>
          <a:xfrm flipH="1">
            <a:off x="7009986" y="2492896"/>
            <a:ext cx="233611" cy="43204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D00A1BA-D8A6-44FC-BCD3-8B5B1494B5DF}"/>
              </a:ext>
            </a:extLst>
          </p:cNvPr>
          <p:cNvSpPr txBox="1"/>
          <p:nvPr/>
        </p:nvSpPr>
        <p:spPr>
          <a:xfrm>
            <a:off x="4623482" y="4378613"/>
            <a:ext cx="884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EL-Scan</a:t>
            </a:r>
            <a:r>
              <a:rPr lang="ko-KR" altLang="en-US" sz="1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A1933-0CAC-4335-9FDC-1C56EB306E86}"/>
              </a:ext>
            </a:extLst>
          </p:cNvPr>
          <p:cNvSpPr txBox="1"/>
          <p:nvPr/>
        </p:nvSpPr>
        <p:spPr>
          <a:xfrm>
            <a:off x="6614004" y="3583803"/>
            <a:ext cx="1102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Vscope</a:t>
            </a:r>
            <a:r>
              <a:rPr lang="ko-KR" altLang="en-US" sz="1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31" name="제목 1">
            <a:extLst>
              <a:ext uri="{FF2B5EF4-FFF2-40B4-BE49-F238E27FC236}">
                <a16:creationId xmlns:a16="http://schemas.microsoft.com/office/drawing/2014/main" id="{87229B24-BE02-473E-915A-6C53F8F1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966" y="410121"/>
            <a:ext cx="6056537" cy="5511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1-3. </a:t>
            </a:r>
            <a:r>
              <a:rPr lang="en-US" altLang="ko-KR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Vscope</a:t>
            </a:r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/EL-Scan </a:t>
            </a:r>
            <a:r>
              <a:rPr lang="ko-KR" altLang="en-US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장비구성</a:t>
            </a:r>
          </a:p>
        </p:txBody>
      </p:sp>
    </p:spTree>
    <p:extLst>
      <p:ext uri="{BB962C8B-B14F-4D97-AF65-F5344CB8AC3E}">
        <p14:creationId xmlns:p14="http://schemas.microsoft.com/office/powerpoint/2010/main" val="185690004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21787" y="1340769"/>
            <a:ext cx="7848872" cy="5252607"/>
          </a:xfrm>
        </p:spPr>
        <p:txBody>
          <a:bodyPr>
            <a:normAutofit fontScale="25000" lnSpcReduction="20000"/>
          </a:bodyPr>
          <a:lstStyle/>
          <a:p>
            <a:pPr marL="63500" marR="63500" indent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8000" b="1" u="sng" kern="0" dirty="0" err="1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Vscope</a:t>
            </a:r>
            <a:r>
              <a:rPr lang="en-US" altLang="ko-KR" sz="80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80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승차감 측정 장비의 소형 </a:t>
            </a:r>
            <a:r>
              <a:rPr lang="en-US" altLang="ko-KR" sz="80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80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경량화 장비</a:t>
            </a:r>
            <a:endParaRPr lang="en-US" altLang="ko-KR" sz="8000" b="1" u="sng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en-US" altLang="ko-KR" sz="64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ko-KR" altLang="en-US" sz="4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6400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en-US" altLang="ko-KR" sz="64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PC </a:t>
            </a:r>
            <a:r>
              <a:rPr lang="ko-KR" altLang="en-US" sz="64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및 태블릿 환경 에서</a:t>
            </a:r>
            <a:r>
              <a:rPr lang="en-US" altLang="ko-KR" sz="64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4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</a:t>
            </a: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60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측정 및 분석프로그램은 </a:t>
            </a: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Android 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태블릿을 이용하여 무선으로 측정을 실시</a:t>
            </a:r>
            <a:endParaRPr lang="en-US" altLang="ko-KR" sz="5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60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USB 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케이블로 노트북 </a:t>
            </a: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PC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와 연결하여 상세한 측정 및 분석 수행</a:t>
            </a:r>
            <a:endParaRPr lang="en-US" altLang="ko-KR" sz="5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ko-KR" altLang="en-US" sz="3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6400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64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경사각 측정 가능</a:t>
            </a: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60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축의 각도 센서 기능을 이용하여 에스컬레이터 등의 경사각 측정 가능</a:t>
            </a:r>
            <a:endParaRPr lang="en-US" altLang="ko-KR" sz="5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ko-KR" altLang="en-US" sz="3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6400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64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국내유일 행정안전부 인증제품</a:t>
            </a: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60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EL-Scan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은 승강기 안전진단 공식장비로 </a:t>
            </a:r>
            <a:r>
              <a:rPr lang="ko-KR" altLang="en-US" sz="5600" b="1" u="sng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행정안전부의 인증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 받은 국내유일의 제품</a:t>
            </a:r>
            <a:endParaRPr lang="en-US" altLang="ko-KR" sz="5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ko-KR" altLang="en-US" sz="3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6400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64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추락방지기능</a:t>
            </a: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60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감속도 시험 시 장비의 </a:t>
            </a: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개소에 자석</a:t>
            </a: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특허등록</a:t>
            </a: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 있어 카 상부에 </a:t>
            </a:r>
            <a:endParaRPr lang="en-US" altLang="ko-KR" sz="5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5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부착하여 감속도 측정 가능</a:t>
            </a:r>
            <a:endParaRPr lang="ko-KR" altLang="en-US" sz="64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6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4FE51A1A-43E2-4176-BFC5-A4EEAF4996F5}"/>
              </a:ext>
            </a:extLst>
          </p:cNvPr>
          <p:cNvSpPr txBox="1">
            <a:spLocks/>
          </p:cNvSpPr>
          <p:nvPr/>
        </p:nvSpPr>
        <p:spPr>
          <a:xfrm>
            <a:off x="2133600" y="609600"/>
            <a:ext cx="2126197" cy="5511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EL-Scan</a:t>
            </a:r>
            <a:endParaRPr lang="ko-KR" altLang="en-US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409813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872DFAC2-F260-408E-9C7D-AEC58A17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4466457" cy="5511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DPA (</a:t>
            </a:r>
            <a:r>
              <a:rPr lang="ko-KR" altLang="en-US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감속도 측정기</a:t>
            </a:r>
            <a:r>
              <a:rPr lang="en-US" altLang="ko-KR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53373" y="1412776"/>
            <a:ext cx="7597697" cy="4787986"/>
          </a:xfrm>
          <a:noFill/>
        </p:spPr>
        <p:txBody>
          <a:bodyPr>
            <a:normAutofit/>
          </a:bodyPr>
          <a:lstStyle/>
          <a:p>
            <a:pPr marL="63500" marR="63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2000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감속도 측정기</a:t>
            </a:r>
          </a:p>
          <a:p>
            <a:pPr marL="63500" marR="63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감속도를 측정하는 기기로 중소 승강기유지보수 업체를 위해 개발</a:t>
            </a:r>
            <a:endParaRPr lang="en-US" altLang="ko-KR" sz="1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· 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외국산에 비해 가격 면이나 제품 성능 면에서 뛰어난 제품</a:t>
            </a:r>
            <a:endParaRPr lang="en-US" altLang="ko-KR" sz="1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endParaRPr lang="ko-KR" altLang="en-US" sz="105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2000" b="1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b="1" u="sng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추락방지기능</a:t>
            </a:r>
          </a:p>
          <a:p>
            <a:pPr marL="63500" marR="63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감속도 시험 시 장비의 </a:t>
            </a:r>
            <a:r>
              <a:rPr lang="en-US" altLang="ko-KR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개소에 자석이 있어 카 상부에 부착하여 </a:t>
            </a:r>
            <a:endParaRPr lang="en-US" altLang="ko-KR" sz="1600" kern="0" dirty="0">
              <a:solidFill>
                <a:schemeClr val="accent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63500" marR="63500" indent="0" algn="just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ko-KR" altLang="en-US" sz="1600" kern="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감속도 측정이 가능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ko-KR" altLang="en-US" b="1" dirty="0"/>
          </a:p>
        </p:txBody>
      </p:sp>
      <p:pic>
        <p:nvPicPr>
          <p:cNvPr id="3073" name="_x265513832">
            <a:extLst>
              <a:ext uri="{FF2B5EF4-FFF2-40B4-BE49-F238E27FC236}">
                <a16:creationId xmlns:a16="http://schemas.microsoft.com/office/drawing/2014/main" id="{9AF7F523-8943-4459-A42B-29087CAA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45" y="4149080"/>
            <a:ext cx="2302550" cy="17814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6708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3264</TotalTime>
  <Words>971</Words>
  <Application>Microsoft Office PowerPoint</Application>
  <PresentationFormat>와이드스크린</PresentationFormat>
  <Paragraphs>164</Paragraphs>
  <Slides>14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HY헤드라인M</vt:lpstr>
      <vt:lpstr>맑은 고딕</vt:lpstr>
      <vt:lpstr>Arial</vt:lpstr>
      <vt:lpstr>Calibri</vt:lpstr>
      <vt:lpstr>Trebuchet MS</vt:lpstr>
      <vt:lpstr>Wingdings 3</vt:lpstr>
      <vt:lpstr>패싯</vt:lpstr>
      <vt:lpstr>PowerPoint 프레젠테이션</vt:lpstr>
      <vt:lpstr>PowerPoint 프레젠테이션</vt:lpstr>
      <vt:lpstr>㈜이알씨 주요 제품 </vt:lpstr>
      <vt:lpstr>1. Vscope 시리즈</vt:lpstr>
      <vt:lpstr>1-1. Vscope 장비 사양</vt:lpstr>
      <vt:lpstr>1-2. 분석 사례</vt:lpstr>
      <vt:lpstr>1-3. Vscope/EL-Scan 장비구성</vt:lpstr>
      <vt:lpstr>PowerPoint 프레젠테이션</vt:lpstr>
      <vt:lpstr>3. DPA (감속도 측정기)</vt:lpstr>
      <vt:lpstr>4. KES (도어운동 에너지)</vt:lpstr>
      <vt:lpstr>5. 3축 외장가속도 센서</vt:lpstr>
      <vt:lpstr>6. 승강기 상태감시 시스템 (eCMS)</vt:lpstr>
      <vt:lpstr>6-1. 승강기 상태감시 시스템 구성도 </vt:lpstr>
      <vt:lpstr>PowerPoint 프레젠테이션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Presentation Magazine</dc:creator>
  <cp:lastModifiedBy>shin Changill</cp:lastModifiedBy>
  <cp:revision>174</cp:revision>
  <cp:lastPrinted>2021-08-23T05:48:50Z</cp:lastPrinted>
  <dcterms:created xsi:type="dcterms:W3CDTF">2005-03-15T10:04:38Z</dcterms:created>
  <dcterms:modified xsi:type="dcterms:W3CDTF">2021-09-06T18:29:41Z</dcterms:modified>
</cp:coreProperties>
</file>